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7" r:id="rId3"/>
    <p:sldId id="1021" r:id="rId4"/>
    <p:sldId id="1058" r:id="rId5"/>
    <p:sldId id="1022" r:id="rId6"/>
    <p:sldId id="1023" r:id="rId7"/>
    <p:sldId id="1029" r:id="rId8"/>
    <p:sldId id="1033" r:id="rId9"/>
    <p:sldId id="1057" r:id="rId10"/>
    <p:sldId id="1040" r:id="rId11"/>
    <p:sldId id="1042" r:id="rId12"/>
    <p:sldId id="1043" r:id="rId13"/>
    <p:sldId id="1044" r:id="rId14"/>
    <p:sldId id="1059" r:id="rId15"/>
    <p:sldId id="1060" r:id="rId16"/>
    <p:sldId id="1045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683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牛顿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运动定律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牛顿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第一运动定律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4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伽利略理想实验的说明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一旦物体具有某一速度，如果不受力，它将以恒定的速度永远运动下去，也就是说，力不是维持物体运动的原因，它是改变物体运动状态的原因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因为不可能消除一切阻力，也不能把水平木板做得无限长，所以这个实验是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理想实验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伽利略的实验虽然是理想实验，但这是建立在可靠的事实基础之上的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这类实验以可靠的事实为基础，经过抽象思维，抓住主要因素，忽略次要因素，从而更深刻地揭示了自然规律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伽利略的研究方法的核心是把实验和逻辑推理相结合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5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 bwMode="auto">
          <a:xfrm>
            <a:off x="406574" y="908720"/>
            <a:ext cx="11449272" cy="4896544"/>
          </a:xfrm>
          <a:prstGeom prst="rect">
            <a:avLst/>
          </a:prstGeom>
          <a:solidFill>
            <a:srgbClr val="E3F2E7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关键提醒.eps" descr="id:21474902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19381"/>
            <a:ext cx="2030256" cy="422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50590" y="1849408"/>
                <a:ext cx="6109942" cy="5661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要点一</m:t>
                          </m:r>
                        </m:e>
                      </m:borderBox>
                      <m:r>
                        <m:rPr>
                          <m:nor/>
                        </m:rPr>
                        <a:rPr lang="en-US" altLang="zh-CN" sz="2400">
                          <a:solidFill>
                            <a:srgbClr val="00AEE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—</m:t>
                      </m:r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运动的物体不一定受到力的作用</m:t>
                          </m:r>
                        </m:e>
                      </m:borderBox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1849408"/>
                <a:ext cx="6109942" cy="5661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50590" y="2750304"/>
                <a:ext cx="7047641" cy="5661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要点二</m:t>
                          </m:r>
                        </m:e>
                      </m:borderBox>
                      <m:r>
                        <m:rPr>
                          <m:nor/>
                        </m:rPr>
                        <a:rPr lang="en-US" altLang="zh-CN" sz="2400">
                          <a:solidFill>
                            <a:srgbClr val="00AEE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—</m:t>
                      </m:r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物体受力的方向不一定和运动方向相同</m:t>
                          </m:r>
                        </m:e>
                      </m:borderBox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2750304"/>
                <a:ext cx="7047641" cy="5661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550590" y="3651200"/>
                <a:ext cx="7695713" cy="5661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要点三</m:t>
                          </m:r>
                        </m:e>
                      </m:borderBox>
                      <m:r>
                        <m:rPr>
                          <m:nor/>
                        </m:rPr>
                        <a:rPr lang="en-US" altLang="zh-CN" sz="2400">
                          <a:solidFill>
                            <a:srgbClr val="00AEE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—</m:t>
                      </m:r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物体受力的大小和速度的大小没有直接关系</m:t>
                          </m:r>
                        </m:e>
                      </m:borderBox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3651200"/>
                <a:ext cx="7695713" cy="5661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550590" y="4552095"/>
                <a:ext cx="10792057" cy="955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zh-CN" altLang="zh-CN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要点四</m:t>
                          </m:r>
                        </m:e>
                      </m:borderBox>
                      <m:r>
                        <m:rPr>
                          <m:nor/>
                        </m:rPr>
                        <a:rPr lang="en-US" altLang="zh-CN" sz="2400">
                          <a:solidFill>
                            <a:srgbClr val="00AEE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—</m:t>
                      </m:r>
                      <m:borderBox>
                        <m:borderBoxPr>
                          <m:ctrlPr>
                            <a:rPr lang="zh-CN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rderBoxPr>
                        <m:e>
                          <m:eqArr>
                            <m:eqArrPr>
                              <m:ctrlPr>
                                <a:rPr lang="zh-CN" altLang="zh-C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物体受合力不为零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cs typeface="Times New Roman" panose="02020603050405020304" pitchFamily="18" charset="0"/>
                                </a:rPr>
                                <m:t>，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即运动状态发生变化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cs typeface="Times New Roman" panose="02020603050405020304" pitchFamily="18" charset="0"/>
                                </a:rPr>
                                <m:t>，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可能是速度大小变化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cs typeface="Times New Roman" panose="02020603050405020304" pitchFamily="18" charset="0"/>
                                </a:rPr>
                                <m:t>，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也可能是速度方向变化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cs typeface="Times New Roman" panose="02020603050405020304" pitchFamily="18" charset="0"/>
                                </a:rPr>
                                <m:t>，</m:t>
                              </m:r>
                              <m:r>
                                <m:rPr>
                                  <m:nor/>
                                </m:rPr>
                                <a:rPr lang="zh-CN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还可能是速度大小、方向同时变化</m:t>
                              </m:r>
                              <m:r>
                                <a:rPr lang="en-US" altLang="zh-CN" sz="24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         </m:t>
                              </m:r>
                            </m:e>
                          </m:eqArr>
                        </m:e>
                      </m:borderBox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90" y="4552095"/>
                <a:ext cx="10792057" cy="9551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左大括号 8"/>
          <p:cNvSpPr/>
          <p:nvPr/>
        </p:nvSpPr>
        <p:spPr>
          <a:xfrm>
            <a:off x="426452" y="2095673"/>
            <a:ext cx="216024" cy="304621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456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42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伽利略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的理想斜面实验示意图如图所示，不计摩擦和空气阻力，下列说法中正确的是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该实验没有以可靠事实为依据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只是逻辑推理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小球在水平面上不受力的作用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小球沿右侧斜面上升的高度与其倾角有关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该实验否定了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力是维持物体运动状态的原因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的观点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12" name="fg261a.jpg" descr="id:21474953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2060848"/>
            <a:ext cx="3453843" cy="1296144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03097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213457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伽利略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的理想斜面实验是以实验为基础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通过逻辑推理来得出结论的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水平面上的小球受重力、支持力作用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该实验是在轨道的一边释放一颗小球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如果可以忽略摩擦力带来的影响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小球从左边滚下后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再从右边的斜面滚上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小球将上升到与左边释放位置相同的高度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故小球上升的高度与斜面倾角无关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依据该实验的结果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通过逻辑推理可得出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力不是维持物体运动状态的原因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18659"/>
            <a:ext cx="835902" cy="297919"/>
          </a:xfrm>
          <a:prstGeom prst="rect">
            <a:avLst/>
          </a:prstGeom>
        </p:spPr>
      </p:pic>
      <p:pic>
        <p:nvPicPr>
          <p:cNvPr id="7" name="fg261a.jpg" descr="id:21474953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4149080"/>
            <a:ext cx="3453843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54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08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惯性的理解及应用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惯性与力的关系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惯性不是力，而是物体本身固有的一种性质，因此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物体受到了惯性作用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产生了惯性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受到惯性力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等说法都是错误的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力是改变物体运动状态的原因，惯性大小表示物体运动状态改变的难易程度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质量一定时，合外力越大，运动状态越易改变；质量越大，惯性越大，运动状态越难改变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5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29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惯性与速度的关系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速度是表示物体运动快慢的物理量，是矢量，惯性是物体本身固有的性质，其大小仅由物体质量决定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一切物体都有惯性，和物体是否有速度及速度的大小均无关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68905"/>
            <a:ext cx="11485848" cy="2862322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021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用惯性解释现象的方法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明确研究的物体原来处于怎样的运动状态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分析当外力作用在该物体上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或外力作用在与该物体有关联的其他物体上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该物体的运动状态的变化情况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分析该物体由于惯性保持怎样的运动状态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判断最后会出现什么现象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53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190" y="3309222"/>
            <a:ext cx="1667510" cy="365760"/>
          </a:xfrm>
          <a:prstGeom prst="rect">
            <a:avLst/>
          </a:prstGeom>
          <a:solidFill>
            <a:srgbClr val="E3F2E7"/>
          </a:solidFill>
        </p:spPr>
      </p:pic>
    </p:spTree>
    <p:extLst>
      <p:ext uri="{BB962C8B-B14F-4D97-AF65-F5344CB8AC3E}">
        <p14:creationId xmlns:p14="http://schemas.microsoft.com/office/powerpoint/2010/main" val="1512218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4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湖北新高考联考协作体期中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列车沿着水平轨道加速出站的过程中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箭头表示列车出站的方向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，乘客发现小桌板上的水杯里水面的形状，下列符合事实的是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693988" algn="l"/>
                <a:tab pos="5745163" algn="l"/>
                <a:tab pos="8875713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5" name="ef637h.jpg" descr="id:21474953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9453" y="2508657"/>
            <a:ext cx="1820322" cy="1364038"/>
          </a:xfrm>
          <a:prstGeom prst="rect">
            <a:avLst/>
          </a:prstGeom>
        </p:spPr>
      </p:pic>
      <p:pic>
        <p:nvPicPr>
          <p:cNvPr id="6" name="ef638h.jpg" descr="id:21474953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68516" y="2508657"/>
            <a:ext cx="1921907" cy="1440160"/>
          </a:xfrm>
          <a:prstGeom prst="rect">
            <a:avLst/>
          </a:prstGeom>
        </p:spPr>
      </p:pic>
      <p:pic>
        <p:nvPicPr>
          <p:cNvPr id="7" name="ef639h.jpg" descr="id:21474954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99262" y="2471946"/>
            <a:ext cx="1921907" cy="1440160"/>
          </a:xfrm>
          <a:prstGeom prst="rect">
            <a:avLst/>
          </a:prstGeom>
        </p:spPr>
      </p:pic>
      <p:pic>
        <p:nvPicPr>
          <p:cNvPr id="8" name="ef640h.jpg" descr="id:214749541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06924" y="2471946"/>
            <a:ext cx="1921907" cy="144016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2494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93967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30424" y="4187543"/>
            <a:ext cx="842082" cy="299992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550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984250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列车加速出站的过程中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列车的速度增大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由于水具有惯性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水杯中的水相对于水杯向后运动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24解析.eps" descr="id:2147493960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416513" y="4733358"/>
            <a:ext cx="835902" cy="2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7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与运动的关系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力与运动关系的不同认识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936673"/>
              </p:ext>
            </p:extLst>
          </p:nvPr>
        </p:nvGraphicFramePr>
        <p:xfrm>
          <a:off x="343711" y="2780928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594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8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代表人物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主要观点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亚里士多德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必须有力作用在物体上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物体才能运动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没有力的作用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物体就静止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力是维持物体运动的原因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错误观点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伽利略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力不是维持物体运动的原因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而是改变物体运动状态的原因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笛卡儿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如果运动中的物体没有受到力的作用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它将继续以同一速度沿同一直线运动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既不停下来也不偏离原来的方向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伽利略的理想实验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如图甲所示，让小球沿一个斜面从静止开始滚下来，小球将滚上另一个斜面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如果没有摩擦，小球将上升到原来的高度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如果减小第二个斜面的倾角，如图乙所示，小球仍将在这个斜面上达到原来的高度，但运动的距离更长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由此可以推断，如果继续减小第二个斜面的倾角，使它最终成为水平面，如图丙所示，小球为达到原来的高度将沿水平面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永远运动下去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z305h.jpg" descr="id:2147495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4253340"/>
            <a:ext cx="7344816" cy="152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伽利略依据理想实验提出的观点：在水平面上运动的物体，如果没有摩擦，将永远运动下去，即力不是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物体运动的原因，而是改变物体运动状态，即改变速度的原因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笛卡儿补充和完善了伽利略的观点：如果运动中的物体没有受到力的作用，它将继续以同一速度沿同一直线运动，既不会停下来，也不会偏离原来的方向，即物体做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78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08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第一运动定律及其意义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在伽利略、笛卡儿等人研究成果的基础上提出了著名的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牛顿第一运动定律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，简称牛顿第一定律：一切物体总保持匀速直线运动或静止状态，除非有外力迫使它改变这种状态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惯性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物体都有保持静止或匀速直线运动状态不变的属性，物理学中将这种属性称为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惯性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惯性大小表示了物体运动状态改变的难易程度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牛顿第一运动定律又叫惯性定律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惯性与质量的关系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惯性是物体的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固有属性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，它只与物体的质量有关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惯性与物体受力情况、运动状态及位置均无关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质量是物体惯性大小的唯一量度，质量越大，惯性越大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牛顿第一定律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揭示了物体的固有属性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：一切物体都有惯性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因此牛顿第一定律又叫惯性定律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揭示了力与运动的关系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：力不是维持物体运动状态的原因，而是改变物体运动状态的原因，即产生加速度的原因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74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山西运城康杰中学开学考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关于物体的惯性，下列说法正确的是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高速公路上要限速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是因为车速越大惯性越大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用力推一个静止在地面上的物体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没有推动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原因是物体的惯性太大了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战斗机在作战时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甩掉副油箱是为了减小惯性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提高飞行的灵活性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由于子弹的速度越大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其杀伤力就越大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所以子弹的惯性大小与其速度大小有关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1698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3679584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6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惯性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是物体本身的一种属性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它不随物体速度大小的变化而变化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用力推一个静止在地面上的物体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没有推动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说明地面对物体有摩擦力的作用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而不是因为物体的惯性太大了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战斗机甩掉副油箱减小了质量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而惯性与质量有关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质量越小惯性越小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改变它的运动状态就越容易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甩掉副油箱可以提高战斗机飞行的灵活性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40972"/>
            <a:ext cx="835902" cy="2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8715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583</Words>
  <Application>Microsoft Office PowerPoint</Application>
  <PresentationFormat>自定义</PresentationFormat>
  <Paragraphs>66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2025-06-20T07:05:39Z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